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8" r:id="rId5"/>
    <p:sldId id="257" r:id="rId6"/>
    <p:sldId id="260" r:id="rId7"/>
    <p:sldId id="286" r:id="rId8"/>
    <p:sldId id="267" r:id="rId9"/>
    <p:sldId id="266" r:id="rId10"/>
    <p:sldId id="268" r:id="rId11"/>
    <p:sldId id="270" r:id="rId12"/>
    <p:sldId id="282" r:id="rId13"/>
    <p:sldId id="273" r:id="rId14"/>
    <p:sldId id="271" r:id="rId15"/>
    <p:sldId id="284" r:id="rId16"/>
    <p:sldId id="281" r:id="rId17"/>
    <p:sldId id="279" r:id="rId18"/>
    <p:sldId id="275" r:id="rId19"/>
    <p:sldId id="283" r:id="rId20"/>
    <p:sldId id="285"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Fog Olwig" initials="KO"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6" autoAdjust="0"/>
    <p:restoredTop sz="86433" autoAdjust="0"/>
  </p:normalViewPr>
  <p:slideViewPr>
    <p:cSldViewPr>
      <p:cViewPr>
        <p:scale>
          <a:sx n="60" d="100"/>
          <a:sy n="60" d="100"/>
        </p:scale>
        <p:origin x="-2224" y="-296"/>
      </p:cViewPr>
      <p:guideLst>
        <p:guide orient="horz" pos="2160"/>
        <p:guide pos="2880"/>
      </p:guideLst>
    </p:cSldViewPr>
  </p:slideViewPr>
  <p:outlineViewPr>
    <p:cViewPr>
      <p:scale>
        <a:sx n="33" d="100"/>
        <a:sy n="33" d="100"/>
      </p:scale>
      <p:origin x="6" y="186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noProof="0" dirty="0" smtClean="0"/>
              <a:t>Participation and GIS</a:t>
            </a:r>
            <a:endParaRPr lang="en-US" noProof="0" dirty="0"/>
          </a:p>
        </p:txBody>
      </p:sp>
      <p:sp>
        <p:nvSpPr>
          <p:cNvPr id="3" name="Subtitle 2"/>
          <p:cNvSpPr>
            <a:spLocks noGrp="1"/>
          </p:cNvSpPr>
          <p:nvPr>
            <p:ph type="subTitle" idx="1"/>
          </p:nvPr>
        </p:nvSpPr>
        <p:spPr/>
        <p:txBody>
          <a:bodyPr>
            <a:normAutofit fontScale="92500" lnSpcReduction="10000"/>
          </a:bodyPr>
          <a:lstStyle/>
          <a:p>
            <a:r>
              <a:rPr lang="en-US" noProof="0" dirty="0"/>
              <a:t>Possibilities and challenges for participatory approaches to reducing vulnerability to Climate Change in Vietnam</a:t>
            </a:r>
          </a:p>
        </p:txBody>
      </p:sp>
    </p:spTree>
    <p:extLst>
      <p:ext uri="{BB962C8B-B14F-4D97-AF65-F5344CB8AC3E}">
        <p14:creationId xmlns:p14="http://schemas.microsoft.com/office/powerpoint/2010/main" val="20692281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Findings: Human-made </a:t>
            </a:r>
            <a:r>
              <a:rPr lang="en-US" noProof="0" dirty="0"/>
              <a:t>environmental interventions on flooding</a:t>
            </a:r>
          </a:p>
        </p:txBody>
      </p:sp>
      <p:sp>
        <p:nvSpPr>
          <p:cNvPr id="3" name="Content Placeholder 2"/>
          <p:cNvSpPr>
            <a:spLocks noGrp="1"/>
          </p:cNvSpPr>
          <p:nvPr>
            <p:ph idx="1"/>
          </p:nvPr>
        </p:nvSpPr>
        <p:spPr/>
        <p:txBody>
          <a:bodyPr>
            <a:noAutofit/>
          </a:bodyPr>
          <a:lstStyle/>
          <a:p>
            <a:r>
              <a:rPr lang="en-US" sz="2000" noProof="0" dirty="0"/>
              <a:t>Apart from climate changes, we detected a high awareness of the impact of </a:t>
            </a:r>
            <a:r>
              <a:rPr lang="en-US" sz="2000" noProof="0" dirty="0" smtClean="0"/>
              <a:t>human-made </a:t>
            </a:r>
            <a:r>
              <a:rPr lang="en-US" sz="2000" noProof="0" dirty="0"/>
              <a:t>environmental interventions on flooding. Floods were believed to be more extreme today than earlier because </a:t>
            </a:r>
            <a:r>
              <a:rPr lang="en-US" sz="2000" noProof="0" dirty="0" smtClean="0"/>
              <a:t>of:</a:t>
            </a:r>
          </a:p>
          <a:p>
            <a:pPr lvl="1"/>
            <a:r>
              <a:rPr lang="en-US" sz="1600" noProof="0" dirty="0"/>
              <a:t>T</a:t>
            </a:r>
            <a:r>
              <a:rPr lang="en-US" sz="1600" noProof="0" dirty="0" smtClean="0"/>
              <a:t>he </a:t>
            </a:r>
            <a:r>
              <a:rPr lang="en-US" sz="1600" b="1" noProof="0" dirty="0"/>
              <a:t>upstream felling of the forest</a:t>
            </a:r>
            <a:r>
              <a:rPr lang="en-US" sz="1600" noProof="0" dirty="0"/>
              <a:t>, making the water move much faster downstream during heavy rains. Earlier it would take a few days from the rain started until flooding would begin, whereas today it only takes one day for the water to reach from upstream to downstream and begin flooding the area. </a:t>
            </a:r>
            <a:endParaRPr lang="en-US" sz="1600" noProof="0" dirty="0" smtClean="0"/>
          </a:p>
          <a:p>
            <a:pPr lvl="1"/>
            <a:r>
              <a:rPr lang="en-US" sz="1600" noProof="0" dirty="0" smtClean="0"/>
              <a:t>Another </a:t>
            </a:r>
            <a:r>
              <a:rPr lang="en-US" sz="1600" noProof="0" dirty="0"/>
              <a:t>problem mentioned is the extensive </a:t>
            </a:r>
            <a:r>
              <a:rPr lang="en-US" sz="1600" b="1" noProof="0" dirty="0"/>
              <a:t>sand mining </a:t>
            </a:r>
            <a:r>
              <a:rPr lang="en-US" sz="1600" noProof="0" dirty="0"/>
              <a:t>that is taking place along the river, also impacting the flooding situation. </a:t>
            </a:r>
            <a:endParaRPr lang="en-US" sz="1600" noProof="0" dirty="0" smtClean="0"/>
          </a:p>
          <a:p>
            <a:pPr lvl="1"/>
            <a:r>
              <a:rPr lang="en-US" sz="1600" noProof="0" dirty="0" smtClean="0"/>
              <a:t>Furthermore </a:t>
            </a:r>
            <a:r>
              <a:rPr lang="en-US" sz="1600" b="1" noProof="0" dirty="0"/>
              <a:t>upstream hydropower plants </a:t>
            </a:r>
            <a:r>
              <a:rPr lang="en-US" sz="1600" noProof="0" dirty="0"/>
              <a:t>are described as a problem. In </a:t>
            </a:r>
            <a:r>
              <a:rPr lang="en-US" sz="1600" noProof="0" dirty="0" err="1"/>
              <a:t>Nghe</a:t>
            </a:r>
            <a:r>
              <a:rPr lang="en-US" sz="1600" noProof="0" dirty="0"/>
              <a:t> An two hydropower plants in the mountains were mentioned (one of them reportedly in </a:t>
            </a:r>
            <a:r>
              <a:rPr lang="en-US" sz="1600" noProof="0" dirty="0" err="1"/>
              <a:t>Tuong</a:t>
            </a:r>
            <a:r>
              <a:rPr lang="en-US" sz="1600" noProof="0" dirty="0"/>
              <a:t> Duong district). Hydropower plants and irrigation reservoirs cause two problems locally: 1) periodically they have to let out water during heavy rain because of concerns that the dam may break, 2) Water may be stored and diverted so that less water reaches downstream outside the flooding season. One local authority believed this was the main reason why salinity intrusion had become an increasing problem the past 10 years. </a:t>
            </a:r>
            <a:endParaRPr lang="en-US" sz="1600" noProof="0" dirty="0" smtClean="0"/>
          </a:p>
        </p:txBody>
      </p:sp>
    </p:spTree>
    <p:extLst>
      <p:ext uri="{BB962C8B-B14F-4D97-AF65-F5344CB8AC3E}">
        <p14:creationId xmlns:p14="http://schemas.microsoft.com/office/powerpoint/2010/main" val="25693060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Findings: GIS as warning system versus library of information</a:t>
            </a:r>
            <a:endParaRPr lang="en-US" noProof="0" dirty="0"/>
          </a:p>
        </p:txBody>
      </p:sp>
      <p:sp>
        <p:nvSpPr>
          <p:cNvPr id="3" name="Content Placeholder 2"/>
          <p:cNvSpPr>
            <a:spLocks noGrp="1"/>
          </p:cNvSpPr>
          <p:nvPr>
            <p:ph idx="1"/>
          </p:nvPr>
        </p:nvSpPr>
        <p:spPr/>
        <p:txBody>
          <a:bodyPr>
            <a:noAutofit/>
          </a:bodyPr>
          <a:lstStyle/>
          <a:p>
            <a:r>
              <a:rPr lang="en-US" sz="2000" noProof="0" dirty="0" smtClean="0"/>
              <a:t>“</a:t>
            </a:r>
            <a:r>
              <a:rPr lang="en-US" sz="2000" noProof="0" dirty="0"/>
              <a:t>I have some concern about the output of the project. </a:t>
            </a:r>
            <a:r>
              <a:rPr lang="en-US" sz="2000" noProof="0" dirty="0" smtClean="0"/>
              <a:t>[…] I </a:t>
            </a:r>
            <a:r>
              <a:rPr lang="en-US" sz="2000" noProof="0" dirty="0"/>
              <a:t>think the most important thing is a </a:t>
            </a:r>
            <a:r>
              <a:rPr lang="en-US" sz="2000" b="1" noProof="0" dirty="0"/>
              <a:t>warning system</a:t>
            </a:r>
            <a:r>
              <a:rPr lang="en-US" sz="2000" noProof="0" dirty="0"/>
              <a:t>, but this function </a:t>
            </a:r>
            <a:r>
              <a:rPr lang="en-US" sz="2000" noProof="0" dirty="0" smtClean="0"/>
              <a:t>played a minor role in </a:t>
            </a:r>
            <a:r>
              <a:rPr lang="en-US" sz="2000" noProof="0" dirty="0"/>
              <a:t>the workshop </a:t>
            </a:r>
            <a:r>
              <a:rPr lang="en-US" sz="2000" noProof="0" dirty="0" smtClean="0"/>
              <a:t>[the </a:t>
            </a:r>
            <a:r>
              <a:rPr lang="en-US" sz="2000" noProof="0" dirty="0"/>
              <a:t>project workshop for local authorities held in </a:t>
            </a:r>
            <a:r>
              <a:rPr lang="en-US" sz="2000" noProof="0" dirty="0" smtClean="0"/>
              <a:t>December]. </a:t>
            </a:r>
            <a:r>
              <a:rPr lang="en-US" sz="2000" noProof="0" dirty="0"/>
              <a:t>Also, since we only have half a day for the workshop, I don’t have much basis for understanding your project, but if everything is as you say, I  am concerned </a:t>
            </a:r>
            <a:r>
              <a:rPr lang="en-US" sz="2000" noProof="0" dirty="0" smtClean="0"/>
              <a:t>that it </a:t>
            </a:r>
            <a:r>
              <a:rPr lang="en-US" sz="2000" noProof="0" dirty="0"/>
              <a:t>only provides </a:t>
            </a:r>
            <a:r>
              <a:rPr lang="en-US" sz="2000" b="1" noProof="0" dirty="0"/>
              <a:t>a library of information</a:t>
            </a:r>
            <a:r>
              <a:rPr lang="en-US" sz="2000" noProof="0" dirty="0" smtClean="0"/>
              <a:t>. Maybe </a:t>
            </a:r>
            <a:r>
              <a:rPr lang="en-US" sz="2000" noProof="0" dirty="0"/>
              <a:t>you can use it for the next generation, but I do not think it is useful now</a:t>
            </a:r>
            <a:r>
              <a:rPr lang="en-US" sz="2000" noProof="0" dirty="0" smtClean="0"/>
              <a:t>.” (Interview with local authority) </a:t>
            </a:r>
          </a:p>
          <a:p>
            <a:r>
              <a:rPr lang="en-US" sz="2000" noProof="0" dirty="0"/>
              <a:t>Almost all local authorities were concerned with getting better </a:t>
            </a:r>
            <a:r>
              <a:rPr lang="en-US" sz="2000" b="1" noProof="0" dirty="0"/>
              <a:t>warning systems and better means of communication </a:t>
            </a:r>
            <a:r>
              <a:rPr lang="en-US" sz="2000" noProof="0" dirty="0"/>
              <a:t>during natural disasters, not least because the electricity is often cut due to the hazard it poses during typhoons and floods. Those local authorities who were positive about PIS mainly highlighted that it would enable a better warning system. However, there seemed to be some misunderstanding among several local government staff as to the nature and potential of the PIS system, since they believed it to be a warning system rather than an information system</a:t>
            </a:r>
            <a:r>
              <a:rPr lang="en-US" sz="2000" noProof="0" dirty="0" smtClean="0"/>
              <a:t>.</a:t>
            </a:r>
            <a:endParaRPr lang="en-US" sz="2000" noProof="0" dirty="0"/>
          </a:p>
        </p:txBody>
      </p:sp>
    </p:spTree>
    <p:extLst>
      <p:ext uri="{BB962C8B-B14F-4D97-AF65-F5344CB8AC3E}">
        <p14:creationId xmlns:p14="http://schemas.microsoft.com/office/powerpoint/2010/main" val="5901100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Findings: GIS and weather predictions</a:t>
            </a:r>
            <a:endParaRPr lang="en-US" noProof="0" dirty="0"/>
          </a:p>
        </p:txBody>
      </p:sp>
      <p:sp>
        <p:nvSpPr>
          <p:cNvPr id="3" name="Content Placeholder 2"/>
          <p:cNvSpPr>
            <a:spLocks noGrp="1"/>
          </p:cNvSpPr>
          <p:nvPr>
            <p:ph idx="1"/>
          </p:nvPr>
        </p:nvSpPr>
        <p:spPr/>
        <p:txBody>
          <a:bodyPr>
            <a:normAutofit fontScale="70000" lnSpcReduction="20000"/>
          </a:bodyPr>
          <a:lstStyle/>
          <a:p>
            <a:r>
              <a:rPr lang="en-US" noProof="0" dirty="0"/>
              <a:t>According to some local authorities, when the local people are </a:t>
            </a:r>
            <a:r>
              <a:rPr lang="en-US" b="1" noProof="0" dirty="0"/>
              <a:t>warned in due time </a:t>
            </a:r>
            <a:r>
              <a:rPr lang="en-US" noProof="0" dirty="0"/>
              <a:t>the extreme weather does not turn into a disaster. It is only when extreme weather comes as a surprise that disasters happen. </a:t>
            </a:r>
            <a:endParaRPr lang="en-US" noProof="0" dirty="0" smtClean="0"/>
          </a:p>
          <a:p>
            <a:r>
              <a:rPr lang="en-US" noProof="0" dirty="0" smtClean="0"/>
              <a:t>In </a:t>
            </a:r>
            <a:r>
              <a:rPr lang="en-US" noProof="0" dirty="0"/>
              <a:t>particular, they wished that the present warning system would be </a:t>
            </a:r>
            <a:r>
              <a:rPr lang="en-US" b="1" noProof="0" dirty="0"/>
              <a:t>more specific for each area</a:t>
            </a:r>
            <a:r>
              <a:rPr lang="en-US" noProof="0" dirty="0"/>
              <a:t>: the information they get is too general and therefore not very helpful. </a:t>
            </a:r>
            <a:endParaRPr lang="en-US" noProof="0" dirty="0" smtClean="0"/>
          </a:p>
          <a:p>
            <a:r>
              <a:rPr lang="en-US" noProof="0" dirty="0" smtClean="0"/>
              <a:t>Furthermore</a:t>
            </a:r>
            <a:r>
              <a:rPr lang="en-US" noProof="0" dirty="0"/>
              <a:t>, </a:t>
            </a:r>
            <a:r>
              <a:rPr lang="en-US" b="1" noProof="0" dirty="0" smtClean="0"/>
              <a:t>the weather predictions were criticized for being incorrect</a:t>
            </a:r>
            <a:r>
              <a:rPr lang="en-US" noProof="0" dirty="0"/>
              <a:t>. For example, </a:t>
            </a:r>
            <a:r>
              <a:rPr lang="en-US" noProof="0" dirty="0" smtClean="0"/>
              <a:t>in 2014 when </a:t>
            </a:r>
            <a:r>
              <a:rPr lang="en-US" noProof="0" dirty="0"/>
              <a:t>the cold weather started </a:t>
            </a:r>
            <a:r>
              <a:rPr lang="en-US" noProof="0" dirty="0" smtClean="0"/>
              <a:t>it was predicted that it </a:t>
            </a:r>
            <a:r>
              <a:rPr lang="en-US" noProof="0" dirty="0"/>
              <a:t>would only last a few days, but when we </a:t>
            </a:r>
            <a:r>
              <a:rPr lang="en-US" noProof="0" dirty="0" smtClean="0"/>
              <a:t>carried out our interviews </a:t>
            </a:r>
            <a:r>
              <a:rPr lang="en-US" noProof="0" dirty="0"/>
              <a:t>in December, </a:t>
            </a:r>
            <a:r>
              <a:rPr lang="en-US" noProof="0" dirty="0" smtClean="0"/>
              <a:t>we were told it </a:t>
            </a:r>
            <a:r>
              <a:rPr lang="en-US" noProof="0" dirty="0"/>
              <a:t>had lasted one and a half months, which has severe consequences for rice production, aquaculture and livestock. Had they known the cold weather would last so long, they would have covered the rice with plastic, added more water to the ponds and moved the livestock.</a:t>
            </a:r>
          </a:p>
        </p:txBody>
      </p:sp>
    </p:spTree>
    <p:extLst>
      <p:ext uri="{BB962C8B-B14F-4D97-AF65-F5344CB8AC3E}">
        <p14:creationId xmlns:p14="http://schemas.microsoft.com/office/powerpoint/2010/main" val="39646178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Findings: Local responses to weather predictions</a:t>
            </a:r>
            <a:endParaRPr lang="en-US" noProof="0"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noProof="0" dirty="0" smtClean="0"/>
              <a:t>Finally, a few local representatives indicated that the warnings produced by the higher level authorities (the meteorological institute in Hanoi) and sent (by letter) to the provincial level were often somewhat embellished as compared to the daily weather forecasts, making upcoming weather phenomena appear more extreme than needed, with the consequence that the local people began to underestimate the warnings. The danger is that when extreme and unusual weather phenomena eventually occur, the local people may be caught unprepared.</a:t>
            </a:r>
          </a:p>
          <a:p>
            <a:r>
              <a:rPr lang="en-US" noProof="0" dirty="0" smtClean="0"/>
              <a:t>This is a problem all over the world.</a:t>
            </a:r>
          </a:p>
          <a:p>
            <a:endParaRPr lang="en-US" noProof="0" dirty="0"/>
          </a:p>
        </p:txBody>
      </p:sp>
    </p:spTree>
    <p:extLst>
      <p:ext uri="{BB962C8B-B14F-4D97-AF65-F5344CB8AC3E}">
        <p14:creationId xmlns:p14="http://schemas.microsoft.com/office/powerpoint/2010/main" val="14927987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Findings: Use and administration of system</a:t>
            </a:r>
            <a:endParaRPr lang="en-US" noProof="0" dirty="0"/>
          </a:p>
        </p:txBody>
      </p:sp>
      <p:sp>
        <p:nvSpPr>
          <p:cNvPr id="3" name="Content Placeholder 2"/>
          <p:cNvSpPr>
            <a:spLocks noGrp="1"/>
          </p:cNvSpPr>
          <p:nvPr>
            <p:ph idx="1"/>
          </p:nvPr>
        </p:nvSpPr>
        <p:spPr/>
        <p:txBody>
          <a:bodyPr>
            <a:normAutofit fontScale="92500" lnSpcReduction="20000"/>
          </a:bodyPr>
          <a:lstStyle/>
          <a:p>
            <a:r>
              <a:rPr lang="en-US" noProof="0" dirty="0" smtClean="0"/>
              <a:t>“</a:t>
            </a:r>
            <a:r>
              <a:rPr lang="en-US" noProof="0" dirty="0"/>
              <a:t>The first problem is how to </a:t>
            </a:r>
            <a:r>
              <a:rPr lang="en-US" b="1" noProof="0" dirty="0"/>
              <a:t>administer this system</a:t>
            </a:r>
            <a:r>
              <a:rPr lang="en-US" noProof="0" dirty="0"/>
              <a:t>, the second is how many people can </a:t>
            </a:r>
            <a:r>
              <a:rPr lang="en-US" b="1" noProof="0" dirty="0"/>
              <a:t>use the system</a:t>
            </a:r>
            <a:r>
              <a:rPr lang="en-US" noProof="0" dirty="0"/>
              <a:t> and the third problem is that because this is a warning system, you need to </a:t>
            </a:r>
            <a:r>
              <a:rPr lang="en-US" b="1" noProof="0" dirty="0"/>
              <a:t>input the data</a:t>
            </a:r>
            <a:r>
              <a:rPr lang="en-US" noProof="0" dirty="0"/>
              <a:t> to analyze the information, but who will input the data, the administrator or the people in the local </a:t>
            </a:r>
            <a:r>
              <a:rPr lang="en-US" noProof="0" dirty="0" smtClean="0"/>
              <a:t>authority? </a:t>
            </a:r>
            <a:r>
              <a:rPr lang="en-US" noProof="0" dirty="0"/>
              <a:t>I think the information system is a good idea, especially </a:t>
            </a:r>
            <a:r>
              <a:rPr lang="en-US" noProof="0" dirty="0" smtClean="0"/>
              <a:t>to enable the </a:t>
            </a:r>
            <a:r>
              <a:rPr lang="en-US" noProof="0" dirty="0"/>
              <a:t>administrator to know about </a:t>
            </a:r>
            <a:r>
              <a:rPr lang="en-US" noProof="0" dirty="0" smtClean="0"/>
              <a:t>climate </a:t>
            </a:r>
            <a:r>
              <a:rPr lang="en-US" noProof="0" dirty="0"/>
              <a:t>change, </a:t>
            </a:r>
            <a:r>
              <a:rPr lang="en-US" b="1" noProof="0" dirty="0"/>
              <a:t>not just simple information like how big is the flood or typhoon, but also how to prepare for that natural disaster</a:t>
            </a:r>
            <a:r>
              <a:rPr lang="en-US" noProof="0" dirty="0" smtClean="0"/>
              <a:t>.” (Interview with local authority)</a:t>
            </a:r>
          </a:p>
          <a:p>
            <a:endParaRPr lang="en-US" noProof="0" dirty="0"/>
          </a:p>
        </p:txBody>
      </p:sp>
    </p:spTree>
    <p:extLst>
      <p:ext uri="{BB962C8B-B14F-4D97-AF65-F5344CB8AC3E}">
        <p14:creationId xmlns:p14="http://schemas.microsoft.com/office/powerpoint/2010/main" val="11910056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Findings: Other similar GIS systems</a:t>
            </a:r>
            <a:endParaRPr lang="en-US" noProof="0" dirty="0"/>
          </a:p>
        </p:txBody>
      </p:sp>
      <p:sp>
        <p:nvSpPr>
          <p:cNvPr id="3" name="Content Placeholder 2"/>
          <p:cNvSpPr>
            <a:spLocks noGrp="1"/>
          </p:cNvSpPr>
          <p:nvPr>
            <p:ph idx="1"/>
          </p:nvPr>
        </p:nvSpPr>
        <p:spPr/>
        <p:txBody>
          <a:bodyPr>
            <a:normAutofit/>
          </a:bodyPr>
          <a:lstStyle/>
          <a:p>
            <a:r>
              <a:rPr lang="en-US" noProof="0" dirty="0" smtClean="0"/>
              <a:t>In </a:t>
            </a:r>
            <a:r>
              <a:rPr lang="en-US" noProof="0" dirty="0"/>
              <a:t>Ha </a:t>
            </a:r>
            <a:r>
              <a:rPr lang="en-US" noProof="0" dirty="0" err="1"/>
              <a:t>Tinh</a:t>
            </a:r>
            <a:r>
              <a:rPr lang="en-US" noProof="0" dirty="0"/>
              <a:t> province the Japanese International Cooperation Agency (JICA) were establishing a GIS system similar to ours, including flood maps for </a:t>
            </a:r>
            <a:r>
              <a:rPr lang="en-US" noProof="0" dirty="0" err="1"/>
              <a:t>Ngan</a:t>
            </a:r>
            <a:r>
              <a:rPr lang="en-US" noProof="0" dirty="0"/>
              <a:t> Pho, </a:t>
            </a:r>
            <a:r>
              <a:rPr lang="en-US" noProof="0" dirty="0" err="1"/>
              <a:t>Ngan</a:t>
            </a:r>
            <a:r>
              <a:rPr lang="en-US" noProof="0" dirty="0"/>
              <a:t> </a:t>
            </a:r>
            <a:r>
              <a:rPr lang="en-US" noProof="0" dirty="0" err="1"/>
              <a:t>Sau</a:t>
            </a:r>
            <a:r>
              <a:rPr lang="en-US" noProof="0" dirty="0"/>
              <a:t>, and La river basin. In Quang </a:t>
            </a:r>
            <a:r>
              <a:rPr lang="en-US" noProof="0" dirty="0" err="1"/>
              <a:t>Binh</a:t>
            </a:r>
            <a:r>
              <a:rPr lang="en-US" noProof="0" dirty="0"/>
              <a:t> province JICA has a project called: “Project for Building Disaster Resilient Society in Vietnam Phase II,” which also seems very relevant to what we are doing</a:t>
            </a:r>
            <a:r>
              <a:rPr lang="en-US" noProof="0" dirty="0" smtClean="0"/>
              <a:t>.</a:t>
            </a:r>
          </a:p>
          <a:p>
            <a:endParaRPr lang="en-US" noProof="0" dirty="0">
              <a:solidFill>
                <a:srgbClr val="FF0000"/>
              </a:solidFill>
            </a:endParaRPr>
          </a:p>
          <a:p>
            <a:endParaRPr lang="en-US" noProof="0" dirty="0"/>
          </a:p>
        </p:txBody>
      </p:sp>
    </p:spTree>
    <p:extLst>
      <p:ext uri="{BB962C8B-B14F-4D97-AF65-F5344CB8AC3E}">
        <p14:creationId xmlns:p14="http://schemas.microsoft.com/office/powerpoint/2010/main" val="5668582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noProof="0" dirty="0" smtClean="0"/>
              <a:t>Recommendations based on local input</a:t>
            </a:r>
            <a:endParaRPr lang="en-US" noProof="0" dirty="0"/>
          </a:p>
        </p:txBody>
      </p:sp>
      <p:sp>
        <p:nvSpPr>
          <p:cNvPr id="3" name="Content Placeholder 2"/>
          <p:cNvSpPr>
            <a:spLocks noGrp="1"/>
          </p:cNvSpPr>
          <p:nvPr>
            <p:ph idx="1"/>
          </p:nvPr>
        </p:nvSpPr>
        <p:spPr/>
        <p:txBody>
          <a:bodyPr/>
          <a:lstStyle/>
          <a:p>
            <a:pPr lvl="0"/>
            <a:r>
              <a:rPr lang="en-US" noProof="0" dirty="0" smtClean="0"/>
              <a:t>1. Incorporate how the speed and distribution of water is influenced by:</a:t>
            </a:r>
          </a:p>
          <a:p>
            <a:pPr lvl="2"/>
            <a:r>
              <a:rPr lang="en-US" noProof="0" dirty="0" smtClean="0"/>
              <a:t>Upstream felling of the forest </a:t>
            </a:r>
          </a:p>
          <a:p>
            <a:pPr lvl="2"/>
            <a:r>
              <a:rPr lang="en-US" noProof="0" dirty="0" smtClean="0"/>
              <a:t>Sand mining</a:t>
            </a:r>
          </a:p>
          <a:p>
            <a:pPr lvl="2"/>
            <a:r>
              <a:rPr lang="en-US" noProof="0" dirty="0" smtClean="0"/>
              <a:t>Hydropower plants</a:t>
            </a:r>
          </a:p>
          <a:p>
            <a:r>
              <a:rPr lang="en-US" noProof="0" dirty="0" smtClean="0"/>
              <a:t>Response from Dr. Thanh [</a:t>
            </a:r>
            <a:r>
              <a:rPr lang="en-US" noProof="0" dirty="0" smtClean="0">
                <a:solidFill>
                  <a:srgbClr val="FF0000"/>
                </a:solidFill>
              </a:rPr>
              <a:t>here I suggest you explain to what extent it has been possible to do so</a:t>
            </a:r>
            <a:r>
              <a:rPr lang="en-US" noProof="0" dirty="0" smtClean="0"/>
              <a:t>]</a:t>
            </a:r>
            <a:r>
              <a:rPr lang="en-US" noProof="0" dirty="0" smtClean="0">
                <a:solidFill>
                  <a:srgbClr val="FF0000"/>
                </a:solidFill>
              </a:rPr>
              <a:t> </a:t>
            </a:r>
            <a:endParaRPr lang="en-US" noProof="0" dirty="0">
              <a:solidFill>
                <a:srgbClr val="FF0000"/>
              </a:solidFill>
            </a:endParaRPr>
          </a:p>
        </p:txBody>
      </p:sp>
    </p:spTree>
    <p:extLst>
      <p:ext uri="{BB962C8B-B14F-4D97-AF65-F5344CB8AC3E}">
        <p14:creationId xmlns:p14="http://schemas.microsoft.com/office/powerpoint/2010/main" val="14753808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Recommendations based on local input</a:t>
            </a:r>
            <a:endParaRPr lang="en-US" noProof="0" dirty="0"/>
          </a:p>
        </p:txBody>
      </p:sp>
      <p:sp>
        <p:nvSpPr>
          <p:cNvPr id="3" name="Content Placeholder 2"/>
          <p:cNvSpPr>
            <a:spLocks noGrp="1"/>
          </p:cNvSpPr>
          <p:nvPr>
            <p:ph idx="1"/>
          </p:nvPr>
        </p:nvSpPr>
        <p:spPr/>
        <p:txBody>
          <a:bodyPr>
            <a:normAutofit/>
          </a:bodyPr>
          <a:lstStyle/>
          <a:p>
            <a:r>
              <a:rPr lang="en-US" noProof="0" dirty="0" smtClean="0"/>
              <a:t>2. PIS as a warning system</a:t>
            </a:r>
          </a:p>
          <a:p>
            <a:pPr lvl="1"/>
            <a:r>
              <a:rPr lang="en-US" noProof="0" dirty="0" smtClean="0"/>
              <a:t>Include localized weather predictions in the PIS</a:t>
            </a:r>
          </a:p>
          <a:p>
            <a:pPr lvl="1"/>
            <a:endParaRPr lang="en-US" noProof="0" dirty="0" smtClean="0"/>
          </a:p>
          <a:p>
            <a:r>
              <a:rPr lang="en-US" noProof="0" dirty="0" smtClean="0"/>
              <a:t>Response from Dr. Thanh [</a:t>
            </a:r>
            <a:r>
              <a:rPr lang="en-US" noProof="0" dirty="0" smtClean="0">
                <a:solidFill>
                  <a:srgbClr val="FF0000"/>
                </a:solidFill>
              </a:rPr>
              <a:t>here I suggest you explain to what extent it has been possible to do so, and the problem of weather predictions ”only” being predictions</a:t>
            </a:r>
            <a:r>
              <a:rPr lang="en-US" noProof="0" dirty="0" smtClean="0"/>
              <a:t>]</a:t>
            </a:r>
            <a:r>
              <a:rPr lang="en-US" noProof="0" dirty="0" smtClean="0">
                <a:solidFill>
                  <a:srgbClr val="FF0000"/>
                </a:solidFill>
              </a:rPr>
              <a:t> </a:t>
            </a:r>
          </a:p>
          <a:p>
            <a:endParaRPr lang="en-US" noProof="0" dirty="0"/>
          </a:p>
        </p:txBody>
      </p:sp>
    </p:spTree>
    <p:extLst>
      <p:ext uri="{BB962C8B-B14F-4D97-AF65-F5344CB8AC3E}">
        <p14:creationId xmlns:p14="http://schemas.microsoft.com/office/powerpoint/2010/main" val="1645589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Recommendations based on local input</a:t>
            </a:r>
            <a:endParaRPr lang="en-US" noProof="0" dirty="0"/>
          </a:p>
        </p:txBody>
      </p:sp>
      <p:sp>
        <p:nvSpPr>
          <p:cNvPr id="3" name="Content Placeholder 2"/>
          <p:cNvSpPr>
            <a:spLocks noGrp="1"/>
          </p:cNvSpPr>
          <p:nvPr>
            <p:ph idx="1"/>
          </p:nvPr>
        </p:nvSpPr>
        <p:spPr/>
        <p:txBody>
          <a:bodyPr/>
          <a:lstStyle/>
          <a:p>
            <a:r>
              <a:rPr lang="en-US" noProof="0" dirty="0" smtClean="0"/>
              <a:t>3. How to ensure the sustainability and usability of the system, such as in relation to the input of data?</a:t>
            </a:r>
          </a:p>
          <a:p>
            <a:r>
              <a:rPr lang="en-US" noProof="0" dirty="0" smtClean="0">
                <a:solidFill>
                  <a:srgbClr val="C00000"/>
                </a:solidFill>
              </a:rPr>
              <a:t>[I don’t actually know what to recommend here, this is what I think is the most difficult part of the PIS, do you have some reflections?]</a:t>
            </a:r>
          </a:p>
          <a:p>
            <a:endParaRPr lang="en-US" noProof="0" dirty="0"/>
          </a:p>
        </p:txBody>
      </p:sp>
    </p:spTree>
    <p:extLst>
      <p:ext uri="{BB962C8B-B14F-4D97-AF65-F5344CB8AC3E}">
        <p14:creationId xmlns:p14="http://schemas.microsoft.com/office/powerpoint/2010/main" val="42115420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Recommendations based on local input</a:t>
            </a:r>
            <a:endParaRPr lang="en-US" noProof="0" dirty="0"/>
          </a:p>
        </p:txBody>
      </p:sp>
      <p:sp>
        <p:nvSpPr>
          <p:cNvPr id="3" name="Content Placeholder 2"/>
          <p:cNvSpPr>
            <a:spLocks noGrp="1"/>
          </p:cNvSpPr>
          <p:nvPr>
            <p:ph idx="1"/>
          </p:nvPr>
        </p:nvSpPr>
        <p:spPr/>
        <p:txBody>
          <a:bodyPr>
            <a:normAutofit/>
          </a:bodyPr>
          <a:lstStyle/>
          <a:p>
            <a:r>
              <a:rPr lang="en-US" noProof="0" dirty="0" smtClean="0"/>
              <a:t>4. Include information on how to prepare for disaster</a:t>
            </a:r>
          </a:p>
          <a:p>
            <a:r>
              <a:rPr lang="en-US" noProof="0" dirty="0" smtClean="0"/>
              <a:t>Response from dr. Thanh [</a:t>
            </a:r>
            <a:r>
              <a:rPr lang="en-US" noProof="0" dirty="0" smtClean="0">
                <a:solidFill>
                  <a:srgbClr val="FF0000"/>
                </a:solidFill>
              </a:rPr>
              <a:t>Here you could maybe mention how the indigenous knowledge on how local communities deal with various natural hazards will be included? Will anything else be included relevant to “how to prepare for disaster”?</a:t>
            </a:r>
            <a:r>
              <a:rPr lang="en-US" noProof="0" dirty="0" smtClean="0"/>
              <a:t>]</a:t>
            </a:r>
          </a:p>
          <a:p>
            <a:endParaRPr lang="en-US" noProof="0" dirty="0"/>
          </a:p>
        </p:txBody>
      </p:sp>
    </p:spTree>
    <p:extLst>
      <p:ext uri="{BB962C8B-B14F-4D97-AF65-F5344CB8AC3E}">
        <p14:creationId xmlns:p14="http://schemas.microsoft.com/office/powerpoint/2010/main" val="25052694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Key questions addressed</a:t>
            </a:r>
            <a:endParaRPr lang="en-US" noProof="0" dirty="0"/>
          </a:p>
        </p:txBody>
      </p:sp>
      <p:sp>
        <p:nvSpPr>
          <p:cNvPr id="3" name="Content Placeholder 2"/>
          <p:cNvSpPr>
            <a:spLocks noGrp="1"/>
          </p:cNvSpPr>
          <p:nvPr>
            <p:ph idx="1"/>
          </p:nvPr>
        </p:nvSpPr>
        <p:spPr/>
        <p:txBody>
          <a:bodyPr>
            <a:normAutofit fontScale="77500" lnSpcReduction="20000"/>
          </a:bodyPr>
          <a:lstStyle/>
          <a:p>
            <a:pPr lvl="0"/>
            <a:r>
              <a:rPr lang="en-US" noProof="0" dirty="0"/>
              <a:t>Which data from the project data inventory are useful to include in the </a:t>
            </a:r>
            <a:r>
              <a:rPr lang="en-US" noProof="0" dirty="0" smtClean="0"/>
              <a:t>G-PIS (</a:t>
            </a:r>
            <a:r>
              <a:rPr lang="en-US" noProof="0" dirty="0"/>
              <a:t>GIS-based participatory information </a:t>
            </a:r>
            <a:r>
              <a:rPr lang="en-US" noProof="0" dirty="0" smtClean="0"/>
              <a:t>systems) for </a:t>
            </a:r>
            <a:r>
              <a:rPr lang="en-US" noProof="0" dirty="0"/>
              <a:t>the local community and local authorities in terms of disaster management and vulnerability reduction</a:t>
            </a:r>
          </a:p>
          <a:p>
            <a:pPr lvl="0"/>
            <a:r>
              <a:rPr lang="en-US" noProof="0" dirty="0"/>
              <a:t>The ways in which the data from the project data inventory can best be  processed and presented in terms of usability for the local community and local authorities </a:t>
            </a:r>
          </a:p>
          <a:p>
            <a:pPr lvl="0"/>
            <a:r>
              <a:rPr lang="en-US" noProof="0" dirty="0"/>
              <a:t>The existing and potential capacity of local authorities and communities in accessing the G-PIS</a:t>
            </a:r>
          </a:p>
          <a:p>
            <a:pPr lvl="0"/>
            <a:r>
              <a:rPr lang="en-US" noProof="0" dirty="0"/>
              <a:t>The initial response among local community and local authorities to a prototype G-PIS </a:t>
            </a:r>
          </a:p>
          <a:p>
            <a:endParaRPr lang="en-US" noProof="0" dirty="0"/>
          </a:p>
        </p:txBody>
      </p:sp>
    </p:spTree>
    <p:extLst>
      <p:ext uri="{BB962C8B-B14F-4D97-AF65-F5344CB8AC3E}">
        <p14:creationId xmlns:p14="http://schemas.microsoft.com/office/powerpoint/2010/main" val="7770578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Recommendations based on local input</a:t>
            </a:r>
            <a:endParaRPr lang="en-US" noProof="0" dirty="0"/>
          </a:p>
        </p:txBody>
      </p:sp>
      <p:sp>
        <p:nvSpPr>
          <p:cNvPr id="3" name="Content Placeholder 2"/>
          <p:cNvSpPr>
            <a:spLocks noGrp="1"/>
          </p:cNvSpPr>
          <p:nvPr>
            <p:ph idx="1"/>
          </p:nvPr>
        </p:nvSpPr>
        <p:spPr/>
        <p:txBody>
          <a:bodyPr/>
          <a:lstStyle/>
          <a:p>
            <a:r>
              <a:rPr lang="en-US" noProof="0" dirty="0" smtClean="0"/>
              <a:t>5. Look into other similar systems and whether they can be integrated into/combined with our PIS</a:t>
            </a:r>
          </a:p>
          <a:p>
            <a:r>
              <a:rPr lang="en-US" noProof="0" dirty="0" smtClean="0"/>
              <a:t>Response from dr. Thanh </a:t>
            </a:r>
            <a:r>
              <a:rPr lang="en-US" noProof="0" dirty="0" smtClean="0">
                <a:solidFill>
                  <a:srgbClr val="FF0000"/>
                </a:solidFill>
              </a:rPr>
              <a:t>[what is the status here?]</a:t>
            </a:r>
            <a:endParaRPr lang="en-US" noProof="0" dirty="0"/>
          </a:p>
        </p:txBody>
      </p:sp>
    </p:spTree>
    <p:extLst>
      <p:ext uri="{BB962C8B-B14F-4D97-AF65-F5344CB8AC3E}">
        <p14:creationId xmlns:p14="http://schemas.microsoft.com/office/powerpoint/2010/main" val="13228532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noProof="0" dirty="0"/>
          </a:p>
        </p:txBody>
      </p:sp>
      <p:sp>
        <p:nvSpPr>
          <p:cNvPr id="3" name="Content Placeholder 2"/>
          <p:cNvSpPr>
            <a:spLocks noGrp="1"/>
          </p:cNvSpPr>
          <p:nvPr>
            <p:ph idx="1"/>
          </p:nvPr>
        </p:nvSpPr>
        <p:spPr/>
        <p:txBody>
          <a:bodyPr/>
          <a:lstStyle/>
          <a:p>
            <a:r>
              <a:rPr lang="en-US" noProof="0" dirty="0" smtClean="0"/>
              <a:t>Thank you</a:t>
            </a:r>
            <a:endParaRPr lang="en-US" noProof="0" dirty="0"/>
          </a:p>
        </p:txBody>
      </p:sp>
    </p:spTree>
    <p:extLst>
      <p:ext uri="{BB962C8B-B14F-4D97-AF65-F5344CB8AC3E}">
        <p14:creationId xmlns:p14="http://schemas.microsoft.com/office/powerpoint/2010/main" val="46465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Methods</a:t>
            </a:r>
            <a:endParaRPr lang="en-US" noProof="0" dirty="0"/>
          </a:p>
        </p:txBody>
      </p:sp>
      <p:sp>
        <p:nvSpPr>
          <p:cNvPr id="3" name="Content Placeholder 2"/>
          <p:cNvSpPr>
            <a:spLocks noGrp="1"/>
          </p:cNvSpPr>
          <p:nvPr>
            <p:ph idx="1"/>
          </p:nvPr>
        </p:nvSpPr>
        <p:spPr/>
        <p:txBody>
          <a:bodyPr/>
          <a:lstStyle/>
          <a:p>
            <a:r>
              <a:rPr lang="en-US" noProof="0" dirty="0"/>
              <a:t>Data </a:t>
            </a:r>
            <a:r>
              <a:rPr lang="en-US" noProof="0" dirty="0" smtClean="0"/>
              <a:t>was gathered during three field trips comprising approx</a:t>
            </a:r>
            <a:r>
              <a:rPr lang="en-US" noProof="0" dirty="0"/>
              <a:t>. 1,5 months fieldwork in </a:t>
            </a:r>
            <a:r>
              <a:rPr lang="en-US" noProof="0" dirty="0" smtClean="0"/>
              <a:t>all three study sites.</a:t>
            </a:r>
          </a:p>
          <a:p>
            <a:r>
              <a:rPr lang="en-US" noProof="0" dirty="0"/>
              <a:t>Qualitative interviews among local authorities and community members and participant </a:t>
            </a:r>
            <a:r>
              <a:rPr lang="en-US" noProof="0" dirty="0" smtClean="0"/>
              <a:t>observation.</a:t>
            </a:r>
          </a:p>
          <a:p>
            <a:r>
              <a:rPr lang="en-US" noProof="0" dirty="0" smtClean="0"/>
              <a:t>The </a:t>
            </a:r>
            <a:r>
              <a:rPr lang="en-US" noProof="0" dirty="0"/>
              <a:t>research </a:t>
            </a:r>
            <a:r>
              <a:rPr lang="en-US" noProof="0" dirty="0" smtClean="0"/>
              <a:t>particularly contributes </a:t>
            </a:r>
            <a:r>
              <a:rPr lang="en-US" noProof="0" dirty="0"/>
              <a:t>to the work packages concerning </a:t>
            </a:r>
            <a:r>
              <a:rPr lang="en-US" noProof="0" dirty="0" smtClean="0"/>
              <a:t>PIS (WP6).</a:t>
            </a:r>
            <a:endParaRPr lang="en-US" noProof="0" dirty="0"/>
          </a:p>
          <a:p>
            <a:endParaRPr lang="en-US" noProof="0" dirty="0"/>
          </a:p>
        </p:txBody>
      </p:sp>
    </p:spTree>
    <p:extLst>
      <p:ext uri="{BB962C8B-B14F-4D97-AF65-F5344CB8AC3E}">
        <p14:creationId xmlns:p14="http://schemas.microsoft.com/office/powerpoint/2010/main" val="26119649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GIS</a:t>
            </a:r>
            <a:endParaRPr lang="en-US" noProof="0" dirty="0"/>
          </a:p>
        </p:txBody>
      </p:sp>
      <p:sp>
        <p:nvSpPr>
          <p:cNvPr id="3" name="Content Placeholder 2"/>
          <p:cNvSpPr>
            <a:spLocks noGrp="1"/>
          </p:cNvSpPr>
          <p:nvPr>
            <p:ph idx="1"/>
          </p:nvPr>
        </p:nvSpPr>
        <p:spPr/>
        <p:txBody>
          <a:bodyPr>
            <a:normAutofit/>
          </a:bodyPr>
          <a:lstStyle/>
          <a:p>
            <a:r>
              <a:rPr lang="en-US" noProof="0" dirty="0" smtClean="0"/>
              <a:t>Geographical Information Systems (GIS) is a sophisticated database technology</a:t>
            </a:r>
          </a:p>
          <a:p>
            <a:r>
              <a:rPr lang="en-US" noProof="0" dirty="0" smtClean="0"/>
              <a:t>GIS adds another dimension – a spatial dimension – to research and practice</a:t>
            </a:r>
          </a:p>
          <a:p>
            <a:r>
              <a:rPr lang="en-US" noProof="0" dirty="0" smtClean="0"/>
              <a:t>GIS is continuously developing and advancing new ways of working with spatial data, including combining qualitative and quantitative data</a:t>
            </a:r>
          </a:p>
        </p:txBody>
      </p:sp>
    </p:spTree>
    <p:extLst>
      <p:ext uri="{BB962C8B-B14F-4D97-AF65-F5344CB8AC3E}">
        <p14:creationId xmlns:p14="http://schemas.microsoft.com/office/powerpoint/2010/main" val="17478025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GIS and end-users</a:t>
            </a:r>
            <a:endParaRPr lang="en-US" noProof="0" dirty="0"/>
          </a:p>
        </p:txBody>
      </p:sp>
      <p:sp>
        <p:nvSpPr>
          <p:cNvPr id="3" name="Content Placeholder 2"/>
          <p:cNvSpPr>
            <a:spLocks noGrp="1"/>
          </p:cNvSpPr>
          <p:nvPr>
            <p:ph idx="1"/>
          </p:nvPr>
        </p:nvSpPr>
        <p:spPr/>
        <p:txBody>
          <a:bodyPr>
            <a:normAutofit fontScale="85000" lnSpcReduction="20000"/>
          </a:bodyPr>
          <a:lstStyle/>
          <a:p>
            <a:endParaRPr lang="en-US" noProof="0" dirty="0" smtClean="0"/>
          </a:p>
          <a:p>
            <a:r>
              <a:rPr lang="en-US" noProof="0" dirty="0" smtClean="0"/>
              <a:t>The technological aspects of GIS are often overwhelming to end-users</a:t>
            </a:r>
          </a:p>
          <a:p>
            <a:r>
              <a:rPr lang="en-US" noProof="0" dirty="0" smtClean="0"/>
              <a:t>Its use, therefore, has been primarily limited to those schooled in its capabilities as a technical tool	</a:t>
            </a:r>
          </a:p>
          <a:p>
            <a:r>
              <a:rPr lang="en-US" noProof="0" dirty="0" smtClean="0"/>
              <a:t>This is because GIS has been approached largely as a “mechanical process” and it is only in recent years that there has been increasing attention to “the kinds of critical thinking skills needed to manipulate an easy-to-use GIS interface intelligently” (Goodchild, 2010. “Twenty years of progress: </a:t>
            </a:r>
            <a:r>
              <a:rPr lang="en-US" noProof="0" dirty="0" err="1" smtClean="0"/>
              <a:t>GIScience</a:t>
            </a:r>
            <a:r>
              <a:rPr lang="en-US" noProof="0" dirty="0" smtClean="0"/>
              <a:t> in 2010.” </a:t>
            </a:r>
            <a:r>
              <a:rPr lang="en-US" i="1" noProof="0" dirty="0" smtClean="0"/>
              <a:t>Journal of Spatial Information Science </a:t>
            </a:r>
            <a:r>
              <a:rPr lang="en-US" noProof="0" dirty="0" smtClean="0"/>
              <a:t>1: 15). 	</a:t>
            </a:r>
          </a:p>
          <a:p>
            <a:endParaRPr lang="en-US" noProof="0" dirty="0" smtClean="0"/>
          </a:p>
          <a:p>
            <a:endParaRPr lang="en-US" noProof="0" dirty="0"/>
          </a:p>
        </p:txBody>
      </p:sp>
    </p:spTree>
    <p:extLst>
      <p:ext uri="{BB962C8B-B14F-4D97-AF65-F5344CB8AC3E}">
        <p14:creationId xmlns:p14="http://schemas.microsoft.com/office/powerpoint/2010/main" val="32172266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Qualitative GIS</a:t>
            </a:r>
            <a:endParaRPr lang="en-US" noProof="0" dirty="0"/>
          </a:p>
        </p:txBody>
      </p:sp>
      <p:sp>
        <p:nvSpPr>
          <p:cNvPr id="3" name="Content Placeholder 2"/>
          <p:cNvSpPr>
            <a:spLocks noGrp="1"/>
          </p:cNvSpPr>
          <p:nvPr>
            <p:ph idx="1"/>
          </p:nvPr>
        </p:nvSpPr>
        <p:spPr/>
        <p:txBody>
          <a:bodyPr>
            <a:normAutofit/>
          </a:bodyPr>
          <a:lstStyle/>
          <a:p>
            <a:r>
              <a:rPr lang="en-US" noProof="0" dirty="0"/>
              <a:t>As a result of technological developments “Qualitative GIS has emerged over the last decade as one of the most significant analytical and methodological developments within contemporary geography” (Jones and Evans, 2012, “The spatial transcript: </a:t>
            </a:r>
            <a:r>
              <a:rPr lang="en-US" noProof="0" dirty="0" err="1"/>
              <a:t>analysing</a:t>
            </a:r>
            <a:r>
              <a:rPr lang="en-US" noProof="0" dirty="0"/>
              <a:t> </a:t>
            </a:r>
            <a:r>
              <a:rPr lang="en-US" noProof="0" dirty="0" err="1"/>
              <a:t>mobilities</a:t>
            </a:r>
            <a:r>
              <a:rPr lang="en-US" noProof="0" dirty="0"/>
              <a:t> through qualitative GIS.” </a:t>
            </a:r>
            <a:r>
              <a:rPr lang="en-US" i="1" noProof="0" dirty="0"/>
              <a:t>Area </a:t>
            </a:r>
            <a:r>
              <a:rPr lang="en-US" noProof="0" dirty="0"/>
              <a:t>44(1): 92–99). 	</a:t>
            </a:r>
          </a:p>
          <a:p>
            <a:pPr marL="0" indent="0">
              <a:buNone/>
            </a:pPr>
            <a:endParaRPr lang="en-US" noProof="0" dirty="0"/>
          </a:p>
          <a:p>
            <a:endParaRPr lang="en-US" noProof="0" dirty="0"/>
          </a:p>
        </p:txBody>
      </p:sp>
    </p:spTree>
    <p:extLst>
      <p:ext uri="{BB962C8B-B14F-4D97-AF65-F5344CB8AC3E}">
        <p14:creationId xmlns:p14="http://schemas.microsoft.com/office/powerpoint/2010/main" val="6777009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Participatory GIS</a:t>
            </a:r>
            <a:endParaRPr lang="en-US" noProof="0" dirty="0"/>
          </a:p>
        </p:txBody>
      </p:sp>
      <p:sp>
        <p:nvSpPr>
          <p:cNvPr id="3" name="Content Placeholder 2"/>
          <p:cNvSpPr>
            <a:spLocks noGrp="1"/>
          </p:cNvSpPr>
          <p:nvPr>
            <p:ph idx="1"/>
          </p:nvPr>
        </p:nvSpPr>
        <p:spPr/>
        <p:txBody>
          <a:bodyPr/>
          <a:lstStyle/>
          <a:p>
            <a:r>
              <a:rPr lang="en-US" noProof="0" dirty="0" smtClean="0"/>
              <a:t>Web-based GIS + local participation</a:t>
            </a:r>
          </a:p>
        </p:txBody>
      </p:sp>
    </p:spTree>
    <p:extLst>
      <p:ext uri="{BB962C8B-B14F-4D97-AF65-F5344CB8AC3E}">
        <p14:creationId xmlns:p14="http://schemas.microsoft.com/office/powerpoint/2010/main" val="28301815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Participation</a:t>
            </a:r>
            <a:endParaRPr lang="en-US" noProof="0" dirty="0"/>
          </a:p>
        </p:txBody>
      </p:sp>
      <p:sp>
        <p:nvSpPr>
          <p:cNvPr id="3" name="Content Placeholder 2"/>
          <p:cNvSpPr>
            <a:spLocks noGrp="1"/>
          </p:cNvSpPr>
          <p:nvPr>
            <p:ph idx="1"/>
          </p:nvPr>
        </p:nvSpPr>
        <p:spPr/>
        <p:txBody>
          <a:bodyPr>
            <a:normAutofit/>
          </a:bodyPr>
          <a:lstStyle/>
          <a:p>
            <a:r>
              <a:rPr lang="en-US" noProof="0" dirty="0" smtClean="0"/>
              <a:t>Popularized by Robert Chambers e.g. Participatory Rural Appraisal (PRA)</a:t>
            </a:r>
          </a:p>
          <a:p>
            <a:r>
              <a:rPr lang="en-US" noProof="0" dirty="0" smtClean="0"/>
              <a:t>Multiple meanings</a:t>
            </a:r>
          </a:p>
          <a:p>
            <a:r>
              <a:rPr lang="en-US" noProof="0" dirty="0" smtClean="0"/>
              <a:t>Participatory approaches came to Vietnam in the beginning of the 1990s (</a:t>
            </a:r>
            <a:r>
              <a:rPr lang="en-US" noProof="0" dirty="0" err="1" smtClean="0"/>
              <a:t>Neef</a:t>
            </a:r>
            <a:r>
              <a:rPr lang="en-US" noProof="0" dirty="0" smtClean="0"/>
              <a:t> et al. 2013: 325)</a:t>
            </a:r>
          </a:p>
          <a:p>
            <a:r>
              <a:rPr lang="en-US" noProof="0" dirty="0" smtClean="0"/>
              <a:t>[</a:t>
            </a:r>
            <a:r>
              <a:rPr lang="en-US" noProof="0" dirty="0" smtClean="0">
                <a:solidFill>
                  <a:srgbClr val="C00000"/>
                </a:solidFill>
              </a:rPr>
              <a:t>I will add a bit more here</a:t>
            </a:r>
            <a:r>
              <a:rPr lang="en-US" noProof="0" dirty="0" smtClean="0"/>
              <a:t>]</a:t>
            </a:r>
            <a:endParaRPr lang="en-US" noProof="0" dirty="0"/>
          </a:p>
        </p:txBody>
      </p:sp>
    </p:spTree>
    <p:extLst>
      <p:ext uri="{BB962C8B-B14F-4D97-AF65-F5344CB8AC3E}">
        <p14:creationId xmlns:p14="http://schemas.microsoft.com/office/powerpoint/2010/main" val="838117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Findings: Local experiences of natural hazards</a:t>
            </a:r>
            <a:endParaRPr lang="en-US" noProof="0" dirty="0"/>
          </a:p>
        </p:txBody>
      </p:sp>
      <p:sp>
        <p:nvSpPr>
          <p:cNvPr id="3" name="Content Placeholder 2"/>
          <p:cNvSpPr>
            <a:spLocks noGrp="1"/>
          </p:cNvSpPr>
          <p:nvPr>
            <p:ph idx="1"/>
          </p:nvPr>
        </p:nvSpPr>
        <p:spPr/>
        <p:txBody>
          <a:bodyPr>
            <a:normAutofit fontScale="92500" lnSpcReduction="10000"/>
          </a:bodyPr>
          <a:lstStyle/>
          <a:p>
            <a:r>
              <a:rPr lang="en-US" noProof="0" dirty="0"/>
              <a:t>When asked about recent occurrences of natural hazards, many people explained that 2014 was unusual because there had been no floods or typhoons: many commented that this was the first year they had ever experienced this. </a:t>
            </a:r>
            <a:endParaRPr lang="en-US" noProof="0" dirty="0" smtClean="0"/>
          </a:p>
          <a:p>
            <a:r>
              <a:rPr lang="en-US" noProof="0" dirty="0" smtClean="0"/>
              <a:t>Only </a:t>
            </a:r>
            <a:r>
              <a:rPr lang="en-US" noProof="0" dirty="0"/>
              <a:t>very localized hazards in the form of extreme weather were reported. </a:t>
            </a:r>
            <a:endParaRPr lang="en-US" noProof="0" dirty="0" smtClean="0"/>
          </a:p>
          <a:p>
            <a:r>
              <a:rPr lang="en-US" noProof="0" dirty="0" smtClean="0"/>
              <a:t>It </a:t>
            </a:r>
            <a:r>
              <a:rPr lang="en-US" noProof="0" dirty="0"/>
              <a:t>was still apparent that many people were </a:t>
            </a:r>
            <a:r>
              <a:rPr lang="en-US" b="1" noProof="0" dirty="0"/>
              <a:t>worried about drought, the early arrival of the cold weather, and ongoing salinization</a:t>
            </a:r>
            <a:r>
              <a:rPr lang="en-US" noProof="0" dirty="0"/>
              <a:t>.</a:t>
            </a:r>
          </a:p>
          <a:p>
            <a:endParaRPr lang="en-US" noProof="0" dirty="0"/>
          </a:p>
        </p:txBody>
      </p:sp>
    </p:spTree>
    <p:extLst>
      <p:ext uri="{BB962C8B-B14F-4D97-AF65-F5344CB8AC3E}">
        <p14:creationId xmlns:p14="http://schemas.microsoft.com/office/powerpoint/2010/main" val="35810625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1622</Words>
  <Application>Microsoft Macintosh PowerPoint</Application>
  <PresentationFormat>On-screen Show (4:3)</PresentationFormat>
  <Paragraphs>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Participation and GIS</vt:lpstr>
      <vt:lpstr>Key questions addressed</vt:lpstr>
      <vt:lpstr>Methods</vt:lpstr>
      <vt:lpstr>GIS</vt:lpstr>
      <vt:lpstr>GIS and end-users</vt:lpstr>
      <vt:lpstr>Qualitative GIS</vt:lpstr>
      <vt:lpstr>Participatory GIS</vt:lpstr>
      <vt:lpstr>Participation</vt:lpstr>
      <vt:lpstr>Findings: Local experiences of natural hazards</vt:lpstr>
      <vt:lpstr>Findings: Human-made environmental interventions on flooding</vt:lpstr>
      <vt:lpstr>Findings: GIS as warning system versus library of information</vt:lpstr>
      <vt:lpstr>Findings: GIS and weather predictions</vt:lpstr>
      <vt:lpstr>Findings: Local responses to weather predictions</vt:lpstr>
      <vt:lpstr>Findings: Use and administration of system</vt:lpstr>
      <vt:lpstr>Findings: Other similar GIS systems</vt:lpstr>
      <vt:lpstr>Recommendations based on local input</vt:lpstr>
      <vt:lpstr>Recommendations based on local input</vt:lpstr>
      <vt:lpstr>Recommendations based on local input</vt:lpstr>
      <vt:lpstr>Recommendations based on local input</vt:lpstr>
      <vt:lpstr>Recommendations based on local input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mettefo</dc:creator>
  <cp:lastModifiedBy>Tan Phan Van</cp:lastModifiedBy>
  <cp:revision>72</cp:revision>
  <dcterms:created xsi:type="dcterms:W3CDTF">2015-12-13T06:13:36Z</dcterms:created>
  <dcterms:modified xsi:type="dcterms:W3CDTF">2015-12-13T13:48:47Z</dcterms:modified>
</cp:coreProperties>
</file>